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Encode Sans"/>
      <p:regular r:id="rId24"/>
      <p:bold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Light"/>
      <p:regular r:id="rId30"/>
      <p:bold r:id="rId31"/>
      <p:italic r:id="rId32"/>
      <p:boldItalic r:id="rId33"/>
    </p:embeddedFont>
    <p:embeddedFont>
      <p:font typeface="Encode Sans ExtraBold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iyI/wxjbRATZbjGp/9NyYW9enp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EncodeSans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font" Target="fonts/EncodeSans-bold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Light-bold.fntdata"/><Relationship Id="rId30" Type="http://schemas.openxmlformats.org/officeDocument/2006/relationships/font" Target="fonts/MontserratLigh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Light-italic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EncodeSansExtra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469442a59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g3469442a59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45abfcb93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445abfcb9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45abfcb93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445abfcb9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45abfcb93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445abfcb9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45abfcb93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445abfcb9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251da42d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34251da42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01826d2a9_2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f01826d2a9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45abfcb93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3445abfcb9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45abfcb93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445abfcb9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46d13c9a33_0_7"/>
          <p:cNvSpPr txBox="1"/>
          <p:nvPr>
            <p:ph type="ctrTitle"/>
          </p:nvPr>
        </p:nvSpPr>
        <p:spPr>
          <a:xfrm>
            <a:off x="311700" y="1197075"/>
            <a:ext cx="8520600" cy="1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b="1"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g346d13c9a33_0_7"/>
          <p:cNvSpPr txBox="1"/>
          <p:nvPr>
            <p:ph idx="1" type="subTitle"/>
          </p:nvPr>
        </p:nvSpPr>
        <p:spPr>
          <a:xfrm>
            <a:off x="311700" y="3307413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g346d13c9a33_0_7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46d13c9a33_0_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g346d13c9a33_0_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50" name="Google Shape;50;g346d13c9a33_0_42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46d13c9a33_0_46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46d13c9a33_0_11"/>
          <p:cNvSpPr txBox="1"/>
          <p:nvPr>
            <p:ph type="title"/>
          </p:nvPr>
        </p:nvSpPr>
        <p:spPr>
          <a:xfrm>
            <a:off x="311700" y="1984800"/>
            <a:ext cx="85206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g346d13c9a33_0_11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46d13c9a33_0_14"/>
          <p:cNvSpPr txBox="1"/>
          <p:nvPr>
            <p:ph type="title"/>
          </p:nvPr>
        </p:nvSpPr>
        <p:spPr>
          <a:xfrm>
            <a:off x="311700" y="993350"/>
            <a:ext cx="85206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g346d13c9a33_0_14"/>
          <p:cNvSpPr txBox="1"/>
          <p:nvPr>
            <p:ph idx="1" type="body"/>
          </p:nvPr>
        </p:nvSpPr>
        <p:spPr>
          <a:xfrm>
            <a:off x="311700" y="1969350"/>
            <a:ext cx="85206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22" name="Google Shape;22;g346d13c9a33_0_14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46d13c9a33_0_18"/>
          <p:cNvSpPr txBox="1"/>
          <p:nvPr>
            <p:ph type="title"/>
          </p:nvPr>
        </p:nvSpPr>
        <p:spPr>
          <a:xfrm>
            <a:off x="311700" y="993350"/>
            <a:ext cx="85206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g346d13c9a33_0_18"/>
          <p:cNvSpPr txBox="1"/>
          <p:nvPr>
            <p:ph idx="1" type="body"/>
          </p:nvPr>
        </p:nvSpPr>
        <p:spPr>
          <a:xfrm>
            <a:off x="311700" y="2054300"/>
            <a:ext cx="39999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 sz="1400">
                <a:latin typeface="Encode Sans"/>
                <a:ea typeface="Encode Sans"/>
                <a:cs typeface="Encode Sans"/>
                <a:sym typeface="Encode Sans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26" name="Google Shape;26;g346d13c9a33_0_18"/>
          <p:cNvSpPr txBox="1"/>
          <p:nvPr>
            <p:ph idx="2" type="body"/>
          </p:nvPr>
        </p:nvSpPr>
        <p:spPr>
          <a:xfrm>
            <a:off x="4832400" y="2054150"/>
            <a:ext cx="39999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 sz="1400">
                <a:latin typeface="Encode Sans"/>
                <a:ea typeface="Encode Sans"/>
                <a:cs typeface="Encode Sans"/>
                <a:sym typeface="Encode Sans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27" name="Google Shape;27;g346d13c9a33_0_18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46d13c9a33_0_23"/>
          <p:cNvSpPr txBox="1"/>
          <p:nvPr>
            <p:ph type="title"/>
          </p:nvPr>
        </p:nvSpPr>
        <p:spPr>
          <a:xfrm>
            <a:off x="311700" y="993350"/>
            <a:ext cx="85206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g346d13c9a33_0_23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46d13c9a33_0_26"/>
          <p:cNvSpPr txBox="1"/>
          <p:nvPr>
            <p:ph type="title"/>
          </p:nvPr>
        </p:nvSpPr>
        <p:spPr>
          <a:xfrm>
            <a:off x="311700" y="1042600"/>
            <a:ext cx="28080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g346d13c9a33_0_26"/>
          <p:cNvSpPr txBox="1"/>
          <p:nvPr>
            <p:ph idx="1" type="body"/>
          </p:nvPr>
        </p:nvSpPr>
        <p:spPr>
          <a:xfrm>
            <a:off x="311700" y="1389600"/>
            <a:ext cx="28080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34" name="Google Shape;34;g346d13c9a33_0_26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46d13c9a33_0_30"/>
          <p:cNvSpPr txBox="1"/>
          <p:nvPr>
            <p:ph type="title"/>
          </p:nvPr>
        </p:nvSpPr>
        <p:spPr>
          <a:xfrm>
            <a:off x="490250" y="973100"/>
            <a:ext cx="6367800" cy="3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g346d13c9a33_0_30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46d13c9a33_0_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346d13c9a33_0_33"/>
          <p:cNvSpPr txBox="1"/>
          <p:nvPr>
            <p:ph type="title"/>
          </p:nvPr>
        </p:nvSpPr>
        <p:spPr>
          <a:xfrm>
            <a:off x="265500" y="1073500"/>
            <a:ext cx="40452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Encode Sans"/>
              <a:buNone/>
              <a:defRPr b="1" sz="4200"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g346d13c9a33_0_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g346d13c9a33_0_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43" name="Google Shape;43;g346d13c9a33_0_33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46d13c9a33_0_39"/>
          <p:cNvSpPr txBox="1"/>
          <p:nvPr>
            <p:ph idx="1" type="body"/>
          </p:nvPr>
        </p:nvSpPr>
        <p:spPr>
          <a:xfrm>
            <a:off x="49125" y="4179425"/>
            <a:ext cx="563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46" name="Google Shape;46;g346d13c9a33_0_39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46d13c9a33_0_0"/>
          <p:cNvSpPr txBox="1"/>
          <p:nvPr>
            <p:ph type="title"/>
          </p:nvPr>
        </p:nvSpPr>
        <p:spPr>
          <a:xfrm>
            <a:off x="311700" y="993350"/>
            <a:ext cx="85206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346d13c9a33_0_0"/>
          <p:cNvSpPr txBox="1"/>
          <p:nvPr>
            <p:ph idx="1" type="body"/>
          </p:nvPr>
        </p:nvSpPr>
        <p:spPr>
          <a:xfrm>
            <a:off x="311700" y="1969350"/>
            <a:ext cx="85206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Char char="●"/>
              <a:defRPr b="0" i="0" sz="18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●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●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8" name="Google Shape;8;g346d13c9a33_0_0"/>
          <p:cNvSpPr txBox="1"/>
          <p:nvPr/>
        </p:nvSpPr>
        <p:spPr>
          <a:xfrm>
            <a:off x="1668175" y="84975"/>
            <a:ext cx="7475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Programación I</a:t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" name="Google Shape;9;g346d13c9a33_0_0"/>
          <p:cNvSpPr txBox="1"/>
          <p:nvPr/>
        </p:nvSpPr>
        <p:spPr>
          <a:xfrm>
            <a:off x="1668175" y="654446"/>
            <a:ext cx="7475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MX" sz="15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Fundamentos de programación: </a:t>
            </a:r>
            <a:r>
              <a:rPr lang="es-MX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entradas y salidas</a:t>
            </a:r>
            <a:endParaRPr b="0" i="0" sz="15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10;g346d13c9a33_0_0"/>
          <p:cNvSpPr txBox="1"/>
          <p:nvPr/>
        </p:nvSpPr>
        <p:spPr>
          <a:xfrm>
            <a:off x="1668175" y="370798"/>
            <a:ext cx="7475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MX" sz="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Scarafilo Germán - </a:t>
            </a:r>
            <a:r>
              <a:rPr lang="es-MX" sz="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Gatto Catriel - Ochoa Gonzalo</a:t>
            </a:r>
            <a:endParaRPr b="0" i="0" sz="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" name="Google Shape;11;g346d13c9a33_0_0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69442a59f_1_48"/>
          <p:cNvSpPr txBox="1"/>
          <p:nvPr>
            <p:ph type="title"/>
          </p:nvPr>
        </p:nvSpPr>
        <p:spPr>
          <a:xfrm>
            <a:off x="810050" y="1186675"/>
            <a:ext cx="74247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b="0" i="0" lang="es-MX" sz="67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Entradas y salidas</a:t>
            </a:r>
            <a:endParaRPr b="0" i="0" sz="14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8" name="Google Shape;58;g3469442a59f_1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1203" y="3369280"/>
            <a:ext cx="786924" cy="78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g3469442a59f_1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5925" y="2519707"/>
            <a:ext cx="36385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45abfcb93_0_64"/>
          <p:cNvSpPr txBox="1"/>
          <p:nvPr>
            <p:ph idx="1" type="subTitle"/>
          </p:nvPr>
        </p:nvSpPr>
        <p:spPr>
          <a:xfrm>
            <a:off x="395875" y="1169188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-MX" sz="3500">
                <a:latin typeface="Encode Sans"/>
                <a:ea typeface="Encode Sans"/>
                <a:cs typeface="Encode Sans"/>
                <a:sym typeface="Encode Sans"/>
              </a:rPr>
              <a:t>Algunas reglas del PEP 8</a:t>
            </a:r>
            <a:endParaRPr b="1" sz="3500"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25" name="Google Shape;125;g3445abfcb93_0_64" title="a penguin is sticking its head out of a hole in a piece of paper that says follow the rules (proporcionada por Tenor)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8475" y="2114188"/>
            <a:ext cx="47434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45abfcb93_0_116"/>
          <p:cNvSpPr txBox="1"/>
          <p:nvPr/>
        </p:nvSpPr>
        <p:spPr>
          <a:xfrm>
            <a:off x="1781600" y="990600"/>
            <a:ext cx="5408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MX" sz="35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Indentado </a:t>
            </a:r>
            <a:endParaRPr b="1" i="0" sz="35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31" name="Google Shape;131;g3445abfcb93_0_116"/>
          <p:cNvSpPr txBox="1"/>
          <p:nvPr/>
        </p:nvSpPr>
        <p:spPr>
          <a:xfrm>
            <a:off x="675000" y="1519950"/>
            <a:ext cx="38970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Python no usa {} para designar bloques de código como otros lenguajes de programación, sino que usa bloques indentados para indicar que un determinado bloque de código pertenece a un contexto en particular. Por ejemplo a un if.</a:t>
            </a:r>
            <a:endParaRPr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32" name="Google Shape;132;g3445abfcb93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0738" y="2078225"/>
            <a:ext cx="3767875" cy="1612651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45abfcb93_0_122"/>
          <p:cNvSpPr txBox="1"/>
          <p:nvPr/>
        </p:nvSpPr>
        <p:spPr>
          <a:xfrm>
            <a:off x="1781600" y="968828"/>
            <a:ext cx="5408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MX" sz="35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Tamaño máximo línea </a:t>
            </a:r>
            <a:endParaRPr b="1" i="0" sz="35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MX" sz="35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i="0" sz="35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38" name="Google Shape;138;g3445abfcb93_0_122"/>
          <p:cNvSpPr txBox="1"/>
          <p:nvPr/>
        </p:nvSpPr>
        <p:spPr>
          <a:xfrm>
            <a:off x="651400" y="1638350"/>
            <a:ext cx="33201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Se recomienda limitar el tamaño de cada línea a 79 caracteres, para evitar tener que hacer scroll a la derecha. Un código bien programado, tiene que entrar en una pantalla.</a:t>
            </a:r>
            <a:endParaRPr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39" name="Google Shape;139;g3445abfcb93_0_122"/>
          <p:cNvPicPr preferRelativeResize="0"/>
          <p:nvPr/>
        </p:nvPicPr>
        <p:blipFill rotWithShape="1">
          <a:blip r:embed="rId3">
            <a:alphaModFix/>
          </a:blip>
          <a:srcRect b="11652" l="0" r="0" t="0"/>
          <a:stretch/>
        </p:blipFill>
        <p:spPr>
          <a:xfrm>
            <a:off x="4058050" y="2021775"/>
            <a:ext cx="4942050" cy="16321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45abfcb93_0_128"/>
          <p:cNvSpPr txBox="1"/>
          <p:nvPr/>
        </p:nvSpPr>
        <p:spPr>
          <a:xfrm>
            <a:off x="1781600" y="979714"/>
            <a:ext cx="54087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MX" sz="35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Espacios en blanco</a:t>
            </a:r>
            <a:endParaRPr b="1" i="0" sz="35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MX" sz="35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endParaRPr b="1" i="0" sz="35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45" name="Google Shape;145;g3445abfcb93_0_128"/>
          <p:cNvSpPr txBox="1"/>
          <p:nvPr/>
        </p:nvSpPr>
        <p:spPr>
          <a:xfrm>
            <a:off x="675000" y="1519950"/>
            <a:ext cx="79977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El uso de espacios en blanco mejora la legibilidad del código, y es por lo que la PEP8 indica dónde debemos usar espacios y dónde no.</a:t>
            </a:r>
            <a:endParaRPr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46" name="Google Shape;146;g3445abfcb93_0_128"/>
          <p:cNvPicPr preferRelativeResize="0"/>
          <p:nvPr/>
        </p:nvPicPr>
        <p:blipFill rotWithShape="1">
          <a:blip r:embed="rId3">
            <a:alphaModFix/>
          </a:blip>
          <a:srcRect b="0" l="2123" r="0" t="0"/>
          <a:stretch/>
        </p:blipFill>
        <p:spPr>
          <a:xfrm>
            <a:off x="1261588" y="2475608"/>
            <a:ext cx="1574601" cy="126071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g3445abfcb93_0_128"/>
          <p:cNvPicPr preferRelativeResize="0"/>
          <p:nvPr/>
        </p:nvPicPr>
        <p:blipFill rotWithShape="1">
          <a:blip r:embed="rId4">
            <a:alphaModFix/>
          </a:blip>
          <a:srcRect b="0" l="3344" r="0" t="0"/>
          <a:stretch/>
        </p:blipFill>
        <p:spPr>
          <a:xfrm>
            <a:off x="3804253" y="2402975"/>
            <a:ext cx="1315298" cy="165028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g3445abfcb93_0_128"/>
          <p:cNvPicPr preferRelativeResize="0"/>
          <p:nvPr/>
        </p:nvPicPr>
        <p:blipFill rotWithShape="1">
          <a:blip r:embed="rId5">
            <a:alphaModFix/>
          </a:blip>
          <a:srcRect b="0" l="2123" r="0" t="0"/>
          <a:stretch/>
        </p:blipFill>
        <p:spPr>
          <a:xfrm>
            <a:off x="6051639" y="2402975"/>
            <a:ext cx="1830774" cy="18901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175" y="2249375"/>
            <a:ext cx="1574825" cy="817139"/>
          </a:xfrm>
          <a:prstGeom prst="rect">
            <a:avLst/>
          </a:prstGeom>
          <a:solidFill>
            <a:srgbClr val="FFC000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2838" y="2249375"/>
            <a:ext cx="1604912" cy="824863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7481" y="1796653"/>
            <a:ext cx="2356569" cy="1722574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15"/>
          <p:cNvPicPr preferRelativeResize="0"/>
          <p:nvPr/>
        </p:nvPicPr>
        <p:blipFill rotWithShape="1">
          <a:blip r:embed="rId6">
            <a:alphaModFix/>
          </a:blip>
          <a:srcRect b="0" l="0" r="8330" t="0"/>
          <a:stretch/>
        </p:blipFill>
        <p:spPr>
          <a:xfrm>
            <a:off x="2006924" y="1796655"/>
            <a:ext cx="2356569" cy="1722574"/>
          </a:xfrm>
          <a:prstGeom prst="rect">
            <a:avLst/>
          </a:prstGeom>
          <a:solidFill>
            <a:srgbClr val="FFC000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>
            <p:ph type="title"/>
          </p:nvPr>
        </p:nvSpPr>
        <p:spPr>
          <a:xfrm>
            <a:off x="311700" y="1079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 sz="32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Variables</a:t>
            </a:r>
            <a:endParaRPr sz="32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62" name="Google Shape;162;p14"/>
          <p:cNvPicPr preferRelativeResize="0"/>
          <p:nvPr/>
        </p:nvPicPr>
        <p:blipFill rotWithShape="1">
          <a:blip r:embed="rId3">
            <a:alphaModFix/>
          </a:blip>
          <a:srcRect b="4332" l="0" r="0" t="0"/>
          <a:stretch/>
        </p:blipFill>
        <p:spPr>
          <a:xfrm>
            <a:off x="1849125" y="1705025"/>
            <a:ext cx="5445750" cy="28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311700" y="1096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3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¿Qué es un </a:t>
            </a:r>
            <a:r>
              <a:rPr i="1" lang="es-MX" sz="3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algoritmo</a:t>
            </a:r>
            <a:r>
              <a:rPr lang="es-MX" sz="3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?</a:t>
            </a:r>
            <a:endParaRPr sz="36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38350" y="1669009"/>
            <a:ext cx="8067300" cy="13747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rPr i="0" lang="es-MX" sz="18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Un algoritmo es un </a:t>
            </a:r>
            <a:r>
              <a:rPr b="1" i="0" lang="es-MX" sz="18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conjunto ordenado, preciso, definido y finito </a:t>
            </a:r>
            <a:r>
              <a:rPr i="0" lang="es-MX" sz="18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de operaciones que permite hallar la solución de un problema determinado.</a:t>
            </a:r>
            <a:endParaRPr i="0" sz="105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942" y="2571750"/>
            <a:ext cx="3348025" cy="175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8979" y="2571749"/>
            <a:ext cx="1750335" cy="1750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>
            <a:off x="260550" y="1120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 sz="32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Partes de un algoritmo</a:t>
            </a:r>
            <a:endParaRPr sz="32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73" name="Google Shape;73;p7"/>
          <p:cNvSpPr txBox="1"/>
          <p:nvPr>
            <p:ph idx="4294967295" type="body"/>
          </p:nvPr>
        </p:nvSpPr>
        <p:spPr>
          <a:xfrm>
            <a:off x="5242496" y="2201247"/>
            <a:ext cx="3108960" cy="1756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s-MX" sz="2400">
                <a:solidFill>
                  <a:schemeClr val="lt1"/>
                </a:solidFill>
              </a:rPr>
              <a:t>Un algoritmo debe de tener </a:t>
            </a:r>
            <a:r>
              <a:rPr b="1" lang="es-MX" sz="2400">
                <a:solidFill>
                  <a:schemeClr val="lt1"/>
                </a:solidFill>
              </a:rPr>
              <a:t>entradas</a:t>
            </a:r>
            <a:r>
              <a:rPr lang="es-MX" sz="2400">
                <a:solidFill>
                  <a:schemeClr val="lt1"/>
                </a:solidFill>
              </a:rPr>
              <a:t>,</a:t>
            </a:r>
            <a:r>
              <a:rPr b="1" lang="es-MX" sz="2400">
                <a:solidFill>
                  <a:schemeClr val="lt1"/>
                </a:solidFill>
              </a:rPr>
              <a:t> procesos</a:t>
            </a:r>
            <a:r>
              <a:rPr lang="es-MX" sz="2400">
                <a:solidFill>
                  <a:schemeClr val="lt1"/>
                </a:solidFill>
              </a:rPr>
              <a:t> y </a:t>
            </a:r>
            <a:r>
              <a:rPr b="1" lang="es-MX" sz="2400">
                <a:solidFill>
                  <a:schemeClr val="lt1"/>
                </a:solidFill>
              </a:rPr>
              <a:t>salidas</a:t>
            </a:r>
            <a:r>
              <a:rPr lang="es-MX" sz="2400">
                <a:solidFill>
                  <a:schemeClr val="lt1"/>
                </a:solidFill>
              </a:rPr>
              <a:t>. 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74" name="Google Shape;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776" y="1814276"/>
            <a:ext cx="2444200" cy="2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303713" y="1124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 sz="32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Salidas: función </a:t>
            </a:r>
            <a:r>
              <a:rPr i="1" lang="es-MX" sz="32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print</a:t>
            </a:r>
            <a:endParaRPr sz="32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80" name="Google Shape;8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600" y="2701250"/>
            <a:ext cx="4314825" cy="752475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3263" y="3677400"/>
            <a:ext cx="3409950" cy="409575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9"/>
          <p:cNvSpPr txBox="1"/>
          <p:nvPr/>
        </p:nvSpPr>
        <p:spPr>
          <a:xfrm>
            <a:off x="474588" y="1697068"/>
            <a:ext cx="8067300" cy="5443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rPr i="0" lang="es-MX" sz="24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La función print nos permitirá mostrar en terminal una cadena de texto. </a:t>
            </a:r>
            <a:endParaRPr i="0" sz="14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251da42d9_0_0"/>
          <p:cNvSpPr txBox="1"/>
          <p:nvPr>
            <p:ph type="title"/>
          </p:nvPr>
        </p:nvSpPr>
        <p:spPr>
          <a:xfrm>
            <a:off x="383300" y="106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 sz="32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¿Qué es una variable?</a:t>
            </a:r>
            <a:endParaRPr sz="32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88" name="Google Shape;88;g34251da42d9_0_0"/>
          <p:cNvSpPr txBox="1"/>
          <p:nvPr/>
        </p:nvSpPr>
        <p:spPr>
          <a:xfrm>
            <a:off x="4940337" y="1807050"/>
            <a:ext cx="35424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rPr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Una variable se puede entender como una especie de </a:t>
            </a:r>
            <a:r>
              <a:rPr b="1"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contenedor</a:t>
            </a:r>
            <a:r>
              <a:rPr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 en el cual se guarda un valor de un tipo de dato en particular. Por ejemplo, un número, una palabra, etc.</a:t>
            </a:r>
            <a:endParaRPr b="1"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89" name="Google Shape;89;g34251da42d9_0_0" title="python-variables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650" y="1807050"/>
            <a:ext cx="3442050" cy="27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01826d2a9_25_0"/>
          <p:cNvSpPr txBox="1"/>
          <p:nvPr>
            <p:ph type="title"/>
          </p:nvPr>
        </p:nvSpPr>
        <p:spPr>
          <a:xfrm>
            <a:off x="311700" y="997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Salidas: formato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g1f01826d2a9_2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02" y="1679088"/>
            <a:ext cx="5699063" cy="1003298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g1f01826d2a9_25_0"/>
          <p:cNvPicPr preferRelativeResize="0"/>
          <p:nvPr/>
        </p:nvPicPr>
        <p:blipFill rotWithShape="1">
          <a:blip r:embed="rId4">
            <a:alphaModFix/>
          </a:blip>
          <a:srcRect b="23657" l="0" r="0" t="16811"/>
          <a:stretch/>
        </p:blipFill>
        <p:spPr>
          <a:xfrm>
            <a:off x="6474750" y="2045450"/>
            <a:ext cx="2533650" cy="255175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g1f01826d2a9_25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602" y="2968750"/>
            <a:ext cx="5953633" cy="124414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g1f01826d2a9_25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0973" y="3291819"/>
            <a:ext cx="2477425" cy="598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g1f01826d2a9_25_0"/>
          <p:cNvSpPr/>
          <p:nvPr/>
        </p:nvSpPr>
        <p:spPr>
          <a:xfrm>
            <a:off x="6043409" y="2078579"/>
            <a:ext cx="222600" cy="20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1f01826d2a9_25_0"/>
          <p:cNvSpPr/>
          <p:nvPr/>
        </p:nvSpPr>
        <p:spPr>
          <a:xfrm>
            <a:off x="6198796" y="3526391"/>
            <a:ext cx="222600" cy="20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311700" y="1150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 sz="32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Entradas: input</a:t>
            </a:r>
            <a:endParaRPr sz="32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5526" y="2152822"/>
            <a:ext cx="4962525" cy="11811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1"/>
          <p:cNvSpPr txBox="1"/>
          <p:nvPr/>
        </p:nvSpPr>
        <p:spPr>
          <a:xfrm>
            <a:off x="603906" y="1644852"/>
            <a:ext cx="3175614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None/>
            </a:pPr>
            <a:r>
              <a:rPr i="0" lang="es-MX" sz="24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La función input permite ingresar por terminal un dato. La misma siempre devolverá una cadena de texto.</a:t>
            </a:r>
            <a:endParaRPr i="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45abfcb93_0_2"/>
          <p:cNvSpPr txBox="1"/>
          <p:nvPr/>
        </p:nvSpPr>
        <p:spPr>
          <a:xfrm>
            <a:off x="878775" y="2058125"/>
            <a:ext cx="33132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s-MX" sz="33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Reglas de estilo</a:t>
            </a:r>
            <a:endParaRPr b="1" i="0" sz="33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13" name="Google Shape;113;g3445abfcb93_0_2"/>
          <p:cNvPicPr preferRelativeResize="0"/>
          <p:nvPr/>
        </p:nvPicPr>
        <p:blipFill rotWithShape="1">
          <a:blip r:embed="rId3">
            <a:alphaModFix/>
          </a:blip>
          <a:srcRect b="17464" l="0" r="0" t="0"/>
          <a:stretch/>
        </p:blipFill>
        <p:spPr>
          <a:xfrm>
            <a:off x="4441775" y="1695275"/>
            <a:ext cx="4211299" cy="1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45abfcb93_0_54"/>
          <p:cNvSpPr txBox="1"/>
          <p:nvPr/>
        </p:nvSpPr>
        <p:spPr>
          <a:xfrm>
            <a:off x="1781600" y="1163600"/>
            <a:ext cx="5408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-MX" sz="35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¿Qué es PEP?</a:t>
            </a:r>
            <a:endParaRPr b="1" i="0" sz="35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1" i="0" sz="39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19" name="Google Shape;119;g3445abfcb93_0_54"/>
          <p:cNvSpPr txBox="1"/>
          <p:nvPr/>
        </p:nvSpPr>
        <p:spPr>
          <a:xfrm>
            <a:off x="675000" y="2006100"/>
            <a:ext cx="77940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</a:t>
            </a:r>
            <a:r>
              <a:rPr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ython </a:t>
            </a:r>
            <a:r>
              <a:rPr b="1"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</a:t>
            </a:r>
            <a:r>
              <a:rPr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nhancement </a:t>
            </a:r>
            <a:r>
              <a:rPr b="1"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</a:t>
            </a:r>
            <a:r>
              <a:rPr i="0" lang="es-MX" sz="20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roposal es un documento que proporciona información a la comunidad de Python, o que describe una nueva característica.</a:t>
            </a:r>
            <a:endParaRPr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MX" sz="20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Es un conjunto de recomendaciones cuyo objetivo es ayudar a escribir código más legible y abarca desde cómo nombrar variables, al número máximo de caracteres que una línea debe tener.</a:t>
            </a:r>
            <a:endParaRPr sz="2000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Alumno</dc:creator>
</cp:coreProperties>
</file>